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350" r:id="rId3"/>
    <p:sldId id="348" r:id="rId4"/>
    <p:sldId id="349" r:id="rId5"/>
    <p:sldId id="343" r:id="rId6"/>
    <p:sldId id="312" r:id="rId7"/>
    <p:sldId id="344" r:id="rId8"/>
    <p:sldId id="258" r:id="rId9"/>
    <p:sldId id="352" r:id="rId10"/>
    <p:sldId id="347" r:id="rId11"/>
    <p:sldId id="351" r:id="rId12"/>
    <p:sldId id="346" r:id="rId13"/>
    <p:sldId id="353" r:id="rId14"/>
    <p:sldId id="29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5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5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63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5811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124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0867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158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0723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94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36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73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19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39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8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12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92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455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D6974-26FE-4001-AF54-C36CB5645685}" type="datetimeFigureOut">
              <a:rPr lang="nl-NL" smtClean="0"/>
              <a:t>5-3-2025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5E28184-4E55-437B-B7E8-9389A2D24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2800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E2FAD-AB9D-4773-A155-3AFDBA4F7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783" y="2410690"/>
            <a:ext cx="8700654" cy="1640145"/>
          </a:xfrm>
        </p:spPr>
        <p:txBody>
          <a:bodyPr/>
          <a:lstStyle/>
          <a:p>
            <a:r>
              <a:rPr lang="nl-NL" b="1" dirty="0">
                <a:solidFill>
                  <a:schemeClr val="tx1"/>
                </a:solidFill>
              </a:rPr>
              <a:t>De aardappel en Phytophthora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73405F-BA10-43ED-9E8D-47832489F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4982" y="4050833"/>
            <a:ext cx="7399020" cy="1096899"/>
          </a:xfrm>
        </p:spPr>
        <p:txBody>
          <a:bodyPr>
            <a:normAutofit/>
          </a:bodyPr>
          <a:lstStyle/>
          <a:p>
            <a:r>
              <a:rPr lang="nl-NL" dirty="0" err="1">
                <a:solidFill>
                  <a:srgbClr val="00B050"/>
                </a:solidFill>
              </a:rPr>
              <a:t>Volkstuinvereninging</a:t>
            </a:r>
            <a:r>
              <a:rPr lang="nl-NL" dirty="0">
                <a:solidFill>
                  <a:srgbClr val="00B050"/>
                </a:solidFill>
              </a:rPr>
              <a:t> Emmeloord</a:t>
            </a:r>
          </a:p>
          <a:p>
            <a:r>
              <a:rPr lang="nl-NL" dirty="0">
                <a:solidFill>
                  <a:schemeClr val="accent2"/>
                </a:solidFill>
              </a:rPr>
              <a:t>Marcel Geersing</a:t>
            </a:r>
          </a:p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85C6B6-AFC8-4933-903F-63D15DD3A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967" y="68552"/>
            <a:ext cx="3284681" cy="79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43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4AA21-CB9A-7DE6-BFCC-9695FEDA8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19" y="303408"/>
            <a:ext cx="8596668" cy="1320800"/>
          </a:xfrm>
        </p:spPr>
        <p:txBody>
          <a:bodyPr/>
          <a:lstStyle/>
          <a:p>
            <a:r>
              <a:rPr lang="nl-NL" dirty="0"/>
              <a:t>Maatregelen tegen Phytophthora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BD15D5-D6DF-41D7-521B-3E94471E4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8" b="89910" l="9874" r="89946">
                        <a14:foregroundMark x1="50269" y1="8288" x2="55296" y2="8468"/>
                        <a14:foregroundMark x1="38420" y1="66667" x2="42729" y2="78559"/>
                        <a14:foregroundMark x1="42729" y1="78559" x2="40754" y2="73874"/>
                        <a14:foregroundMark x1="41113" y1="81261" x2="38600" y2="73153"/>
                      </a14:backgroundRemoval>
                    </a14:imgEffect>
                  </a14:imgLayer>
                </a14:imgProps>
              </a:ext>
            </a:extLst>
          </a:blip>
          <a:srcRect l="27883" r="22837"/>
          <a:stretch/>
        </p:blipFill>
        <p:spPr>
          <a:xfrm>
            <a:off x="8291309" y="0"/>
            <a:ext cx="3664902" cy="7411511"/>
          </a:xfrm>
          <a:prstGeom prst="rect">
            <a:avLst/>
          </a:prstGeom>
        </p:spPr>
      </p:pic>
      <p:pic>
        <p:nvPicPr>
          <p:cNvPr id="4102" name="Picture 6" descr="120.100+ Hangslot Stockillustraties, royalty-free vector illustraties en  clipart - iStock | Kluis, Security, Lock">
            <a:extLst>
              <a:ext uri="{FF2B5EF4-FFF2-40B4-BE49-F238E27FC236}">
                <a16:creationId xmlns:a16="http://schemas.microsoft.com/office/drawing/2014/main" id="{4B251339-4E57-915A-EFD0-5C445F39C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163" y1="55719" x2="52288" y2="56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3" t="15313" r="24885" b="13715"/>
          <a:stretch/>
        </p:blipFill>
        <p:spPr bwMode="auto">
          <a:xfrm>
            <a:off x="891961" y="1362050"/>
            <a:ext cx="427881" cy="59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20.100+ Hangslot Stockillustraties, royalty-free vector illustraties en  clipart - iStock | Kluis, Security, Lock">
            <a:extLst>
              <a:ext uri="{FF2B5EF4-FFF2-40B4-BE49-F238E27FC236}">
                <a16:creationId xmlns:a16="http://schemas.microsoft.com/office/drawing/2014/main" id="{25EE8FCF-3CA9-C91B-45E0-11487C466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163" y1="55719" x2="52288" y2="56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3" t="15313" r="24885" b="13715"/>
          <a:stretch/>
        </p:blipFill>
        <p:spPr bwMode="auto">
          <a:xfrm>
            <a:off x="863287" y="2055964"/>
            <a:ext cx="485228" cy="67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120.100+ Hangslot Stockillustraties, royalty-free vector illustraties en  clipart - iStock | Kluis, Security, Lock">
            <a:extLst>
              <a:ext uri="{FF2B5EF4-FFF2-40B4-BE49-F238E27FC236}">
                <a16:creationId xmlns:a16="http://schemas.microsoft.com/office/drawing/2014/main" id="{EFF91DA9-E0E3-9E04-6B10-6D7831ADA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163" y1="55719" x2="52288" y2="56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3" t="15313" r="24885" b="13715"/>
          <a:stretch/>
        </p:blipFill>
        <p:spPr bwMode="auto">
          <a:xfrm>
            <a:off x="831020" y="2789797"/>
            <a:ext cx="549762" cy="7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169836F9-A298-D832-46F5-22BD1E59A9DD}"/>
              </a:ext>
            </a:extLst>
          </p:cNvPr>
          <p:cNvSpPr txBox="1"/>
          <p:nvPr/>
        </p:nvSpPr>
        <p:spPr>
          <a:xfrm>
            <a:off x="1890863" y="5809112"/>
            <a:ext cx="6579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Resistent Ras!!!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979B0CF-E90D-5616-489F-FED7BBCD40F7}"/>
              </a:ext>
            </a:extLst>
          </p:cNvPr>
          <p:cNvSpPr txBox="1"/>
          <p:nvPr/>
        </p:nvSpPr>
        <p:spPr>
          <a:xfrm>
            <a:off x="1890863" y="3024162"/>
            <a:ext cx="657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VVV </a:t>
            </a:r>
            <a:r>
              <a:rPr lang="nl-NL" sz="1600" dirty="0"/>
              <a:t>(Vroeg</a:t>
            </a:r>
            <a:r>
              <a:rPr lang="nl-NL" sz="1200" dirty="0"/>
              <a:t> </a:t>
            </a:r>
            <a:r>
              <a:rPr lang="nl-NL" sz="1600" dirty="0"/>
              <a:t>ras, vroeg poten en voorkiemen)</a:t>
            </a:r>
            <a:endParaRPr lang="nl-NL" sz="24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5760760-DD2D-FB09-93A6-AE24E1C72196}"/>
              </a:ext>
            </a:extLst>
          </p:cNvPr>
          <p:cNvSpPr txBox="1"/>
          <p:nvPr/>
        </p:nvSpPr>
        <p:spPr>
          <a:xfrm>
            <a:off x="1890863" y="1564086"/>
            <a:ext cx="4239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Verder uit elkaar planten</a:t>
            </a:r>
          </a:p>
        </p:txBody>
      </p:sp>
      <p:pic>
        <p:nvPicPr>
          <p:cNvPr id="16" name="Picture 6" descr="120.100+ Hangslot Stockillustraties, royalty-free vector illustraties en  clipart - iStock | Kluis, Security, Lock">
            <a:extLst>
              <a:ext uri="{FF2B5EF4-FFF2-40B4-BE49-F238E27FC236}">
                <a16:creationId xmlns:a16="http://schemas.microsoft.com/office/drawing/2014/main" id="{22A4D4A5-9B69-EEA5-ACD8-F22864B73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163" y1="55719" x2="52288" y2="56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3" t="15313" r="24885" b="13715"/>
          <a:stretch/>
        </p:blipFill>
        <p:spPr bwMode="auto">
          <a:xfrm>
            <a:off x="436167" y="5008154"/>
            <a:ext cx="1276029" cy="17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5DDA0B59-16CD-BB5C-042E-D8AEBB53279C}"/>
              </a:ext>
            </a:extLst>
          </p:cNvPr>
          <p:cNvSpPr txBox="1"/>
          <p:nvPr/>
        </p:nvSpPr>
        <p:spPr>
          <a:xfrm>
            <a:off x="1890863" y="4185639"/>
            <a:ext cx="628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Gewasbeschermingsmiddel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A20ED9C-7BC8-A17A-5EBB-11D93826E5CA}"/>
              </a:ext>
            </a:extLst>
          </p:cNvPr>
          <p:cNvSpPr txBox="1"/>
          <p:nvPr/>
        </p:nvSpPr>
        <p:spPr>
          <a:xfrm>
            <a:off x="1890863" y="2283550"/>
            <a:ext cx="302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Afval hopen afdekken</a:t>
            </a:r>
          </a:p>
        </p:txBody>
      </p:sp>
      <p:pic>
        <p:nvPicPr>
          <p:cNvPr id="19" name="Picture 6" descr="120.100+ Hangslot Stockillustraties, royalty-free vector illustraties en  clipart - iStock | Kluis, Security, Lock">
            <a:extLst>
              <a:ext uri="{FF2B5EF4-FFF2-40B4-BE49-F238E27FC236}">
                <a16:creationId xmlns:a16="http://schemas.microsoft.com/office/drawing/2014/main" id="{DAFFEADE-591A-928C-6F9D-C2EB6959A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163" y1="55719" x2="52288" y2="56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3" t="15313" r="24885" b="13715"/>
          <a:stretch/>
        </p:blipFill>
        <p:spPr bwMode="auto">
          <a:xfrm>
            <a:off x="720086" y="3744697"/>
            <a:ext cx="771629" cy="10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2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AC8C8-FC3A-1D87-F364-8ECAB6E8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86882"/>
            <a:ext cx="8596668" cy="1320800"/>
          </a:xfrm>
        </p:spPr>
        <p:txBody>
          <a:bodyPr/>
          <a:lstStyle/>
          <a:p>
            <a:r>
              <a:rPr lang="nl-NL" dirty="0"/>
              <a:t>Wat is de oplossing?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EC0837-9518-604A-05D1-2A2B065E6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Gestapelde genen, hoe meer hoe beter</a:t>
            </a:r>
          </a:p>
          <a:p>
            <a:r>
              <a:rPr lang="nl-NL" dirty="0"/>
              <a:t>  </a:t>
            </a:r>
          </a:p>
          <a:p>
            <a:r>
              <a:rPr lang="nl-NL" dirty="0"/>
              <a:t>Hybride systeem SPP</a:t>
            </a:r>
          </a:p>
          <a:p>
            <a:endParaRPr lang="nl-NL" dirty="0"/>
          </a:p>
          <a:p>
            <a:r>
              <a:rPr lang="nl-NL" dirty="0"/>
              <a:t>Monitoren, direct gewas dood maken</a:t>
            </a:r>
          </a:p>
          <a:p>
            <a:r>
              <a:rPr lang="nl-NL" dirty="0"/>
              <a:t>Voorkomen, genezen kan niet!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7D514C2-2261-DF72-2ADD-6C2E2420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7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rder Crop Protection equipment">
            <a:extLst>
              <a:ext uri="{FF2B5EF4-FFF2-40B4-BE49-F238E27FC236}">
                <a16:creationId xmlns:a16="http://schemas.microsoft.com/office/drawing/2014/main" id="{5AC81E2D-5B83-85A7-CD62-80B49976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75" y="1585546"/>
            <a:ext cx="6196484" cy="36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05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25F40-937E-E102-AED0-729C5B5F6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8DE97A-5EEC-FCA3-9DD0-A4535B96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57D8B0-D8E3-9395-804D-194E78C45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83" y="0"/>
            <a:ext cx="9075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38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DBFB3-E7FF-1115-2DD1-50F844FFE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rassen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0377F0-EC7E-0FA8-05D5-10DD6474A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184"/>
            <a:ext cx="5792478" cy="2333863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Chloe 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DFCBAD78-3591-E128-CD60-E534F86B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90" y="2758649"/>
            <a:ext cx="2546897" cy="38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Afbeelding met tekst&#10;&#10;Automatisch gegenereerde beschrijving">
            <a:extLst>
              <a:ext uri="{FF2B5EF4-FFF2-40B4-BE49-F238E27FC236}">
                <a16:creationId xmlns:a16="http://schemas.microsoft.com/office/drawing/2014/main" id="{F2E8681D-2A40-4EBA-45D1-1159EE925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45" y="2758649"/>
            <a:ext cx="2546897" cy="38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Afbeelding met tekst&#10;&#10;Automatisch gegenereerde beschrijving">
            <a:extLst>
              <a:ext uri="{FF2B5EF4-FFF2-40B4-BE49-F238E27FC236}">
                <a16:creationId xmlns:a16="http://schemas.microsoft.com/office/drawing/2014/main" id="{3E7DD505-4EED-4DB3-9E00-64AB86597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486" y="2758649"/>
            <a:ext cx="2546896" cy="38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>
            <a:extLst>
              <a:ext uri="{FF2B5EF4-FFF2-40B4-BE49-F238E27FC236}">
                <a16:creationId xmlns:a16="http://schemas.microsoft.com/office/drawing/2014/main" id="{DBF04E53-709C-AAF8-3A98-985066F776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 descr="Afbeelding met groente, wortelgewas, produceren, Knolgewas&#10;&#10;Door AI gegenereerde inhoud is mogelijk onjuist.">
            <a:extLst>
              <a:ext uri="{FF2B5EF4-FFF2-40B4-BE49-F238E27FC236}">
                <a16:creationId xmlns:a16="http://schemas.microsoft.com/office/drawing/2014/main" id="{E69D6C8F-528F-1902-0271-224C46AAD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2" y="3048198"/>
            <a:ext cx="2177810" cy="29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3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E2FAD-AB9D-4773-A155-3AFDBA4F7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chemeClr val="tx2">
                    <a:lumMod val="10000"/>
                  </a:schemeClr>
                </a:solidFill>
              </a:rPr>
              <a:t>Vragen?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73405F-BA10-43ED-9E8D-47832489F1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85C6B6-AFC8-4933-903F-63D15DD3A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967" y="68552"/>
            <a:ext cx="3284681" cy="79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24C9DD0-5BC1-E4B8-9460-BBB36369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23" y="916205"/>
            <a:ext cx="4281903" cy="53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77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58C8-6ABE-9D54-891B-1C9062629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0F7F8-1B90-1A81-7B85-FF640DBB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77B86-8DE6-F4CC-1B60-DF1ADFFE8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2019</a:t>
            </a:r>
          </a:p>
          <a:p>
            <a:r>
              <a:rPr lang="nl-NL" dirty="0"/>
              <a:t>Veredeling</a:t>
            </a:r>
          </a:p>
          <a:p>
            <a:r>
              <a:rPr lang="nl-NL" dirty="0"/>
              <a:t>Focus op Phytophthora resistente rassen</a:t>
            </a:r>
          </a:p>
          <a:p>
            <a:r>
              <a:rPr lang="nl-NL" dirty="0"/>
              <a:t>Productie</a:t>
            </a:r>
          </a:p>
          <a:p>
            <a:r>
              <a:rPr lang="nl-NL" dirty="0"/>
              <a:t>Handel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2" descr="profielafbeelding">
            <a:extLst>
              <a:ext uri="{FF2B5EF4-FFF2-40B4-BE49-F238E27FC236}">
                <a16:creationId xmlns:a16="http://schemas.microsoft.com/office/drawing/2014/main" id="{0D5854A4-C15A-ACE3-8B18-B7EDF97AD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818" y="4104099"/>
            <a:ext cx="2365006" cy="23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04328D9-E86D-8A85-4ED5-26A2DD193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77" y="193942"/>
            <a:ext cx="3973169" cy="9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Fastfood, Snack, Straateten, bakkerij&#10;&#10;Door AI gegenereerde inhoud is mogelijk onjuist.">
            <a:extLst>
              <a:ext uri="{FF2B5EF4-FFF2-40B4-BE49-F238E27FC236}">
                <a16:creationId xmlns:a16="http://schemas.microsoft.com/office/drawing/2014/main" id="{35FDD53D-992C-F179-A7D9-DB5D591AF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05" y="1373230"/>
            <a:ext cx="3821906" cy="509587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2BE7193B-BB9E-8B7D-F2EE-ED7DF5D7F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79" y="1373230"/>
            <a:ext cx="3362325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2C91B-CDCD-D4EB-FD5F-210F88679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277813" cy="1320800"/>
          </a:xfrm>
        </p:spPr>
        <p:txBody>
          <a:bodyPr/>
          <a:lstStyle/>
          <a:p>
            <a:r>
              <a:rPr lang="nl-NL" dirty="0"/>
              <a:t>Nachtschadefamilie.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FF2F56-2E48-108E-F852-9EE2DB120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b="1" i="0" u="sng" dirty="0" err="1">
                <a:solidFill>
                  <a:schemeClr val="tx1"/>
                </a:solidFill>
                <a:effectLst/>
                <a:latin typeface="+mj-lt"/>
              </a:rPr>
              <a:t>Solanaceae</a:t>
            </a:r>
            <a:endParaRPr lang="nl-NL" sz="2400" b="1" i="0" u="sng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nl-NL" b="0" i="0" dirty="0" err="1">
                <a:solidFill>
                  <a:schemeClr val="tx1"/>
                </a:solidFill>
                <a:effectLst/>
                <a:latin typeface="+mj-lt"/>
              </a:rPr>
              <a:t>Solanum</a:t>
            </a:r>
            <a:r>
              <a:rPr lang="nl-NL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nl-NL" dirty="0" err="1">
                <a:solidFill>
                  <a:schemeClr val="tx1"/>
                </a:solidFill>
                <a:latin typeface="+mj-lt"/>
              </a:rPr>
              <a:t>M</a:t>
            </a:r>
            <a:r>
              <a:rPr lang="nl-NL" b="0" i="0" dirty="0" err="1">
                <a:solidFill>
                  <a:schemeClr val="tx1"/>
                </a:solidFill>
                <a:effectLst/>
                <a:latin typeface="+mj-lt"/>
              </a:rPr>
              <a:t>elongena</a:t>
            </a:r>
            <a:r>
              <a:rPr lang="nl-NL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r>
              <a:rPr lang="nl-NL" b="0" i="0" dirty="0" err="1">
                <a:solidFill>
                  <a:schemeClr val="tx1"/>
                </a:solidFill>
                <a:effectLst/>
                <a:latin typeface="+mj-lt"/>
              </a:rPr>
              <a:t>SolanumTuberosum</a:t>
            </a:r>
            <a:endParaRPr lang="nl-NL" b="0" i="0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nl-NL" b="0" i="0" dirty="0" err="1">
                <a:solidFill>
                  <a:schemeClr val="tx1"/>
                </a:solidFill>
                <a:effectLst/>
                <a:latin typeface="+mj-lt"/>
              </a:rPr>
              <a:t>Solanum</a:t>
            </a:r>
            <a:r>
              <a:rPr lang="nl-NL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nl-NL" b="0" i="0" dirty="0" err="1">
                <a:solidFill>
                  <a:schemeClr val="tx1"/>
                </a:solidFill>
                <a:effectLst/>
                <a:latin typeface="+mj-lt"/>
              </a:rPr>
              <a:t>lycopersicum</a:t>
            </a:r>
            <a:endParaRPr lang="nl-NL" b="0" i="0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nl-NL" b="0" i="0" dirty="0" err="1">
                <a:solidFill>
                  <a:schemeClr val="tx1"/>
                </a:solidFill>
                <a:effectLst/>
                <a:latin typeface="+mj-lt"/>
              </a:rPr>
              <a:t>Capsicum</a:t>
            </a:r>
            <a:r>
              <a:rPr lang="nl-NL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nl-NL" b="0" i="0" dirty="0" err="1">
                <a:solidFill>
                  <a:schemeClr val="tx1"/>
                </a:solidFill>
                <a:effectLst/>
                <a:latin typeface="+mj-lt"/>
              </a:rPr>
              <a:t>Annuum</a:t>
            </a:r>
            <a:endParaRPr lang="nl-NL" dirty="0">
              <a:solidFill>
                <a:schemeClr val="tx1"/>
              </a:solidFill>
              <a:latin typeface="+mj-lt"/>
            </a:endParaRPr>
          </a:p>
          <a:p>
            <a:endParaRPr lang="nl-NL" dirty="0"/>
          </a:p>
        </p:txBody>
      </p:sp>
      <p:pic>
        <p:nvPicPr>
          <p:cNvPr id="5122" name="Picture 2" descr="Nachtschadegroenten">
            <a:extLst>
              <a:ext uri="{FF2B5EF4-FFF2-40B4-BE49-F238E27FC236}">
                <a16:creationId xmlns:a16="http://schemas.microsoft.com/office/drawing/2014/main" id="{2DAED20A-5C0C-3C0A-28E5-290C0A04F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2060"/>
          <a:stretch/>
        </p:blipFill>
        <p:spPr bwMode="auto">
          <a:xfrm>
            <a:off x="5955147" y="1930400"/>
            <a:ext cx="5724941" cy="38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5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531B0-1ACE-67E0-489B-DF55C93D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Solanum</a:t>
            </a:r>
            <a:r>
              <a:rPr lang="nl-NL" dirty="0"/>
              <a:t> </a:t>
            </a:r>
            <a:r>
              <a:rPr lang="nl-NL" dirty="0" err="1"/>
              <a:t>Tuberosum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BA40BE-59AE-4599-774F-72F112084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Tetraploïde</a:t>
            </a:r>
            <a:r>
              <a:rPr lang="nl-NL" dirty="0"/>
              <a:t> (4 x 12= 48 chromosomen)</a:t>
            </a:r>
          </a:p>
          <a:p>
            <a:r>
              <a:rPr lang="nl-NL" dirty="0" err="1"/>
              <a:t>Tetrapoïde</a:t>
            </a:r>
            <a:r>
              <a:rPr lang="nl-NL" dirty="0"/>
              <a:t> = meer opbrengst</a:t>
            </a:r>
          </a:p>
          <a:p>
            <a:r>
              <a:rPr lang="nl-NL" dirty="0"/>
              <a:t>Diploïde (2 x 12 = 24 chromosomen</a:t>
            </a:r>
          </a:p>
          <a:p>
            <a:r>
              <a:rPr lang="nl-NL" dirty="0"/>
              <a:t>Diploïde = makkelijker te veredelen. </a:t>
            </a:r>
          </a:p>
          <a:p>
            <a:r>
              <a:rPr lang="nl-NL" dirty="0"/>
              <a:t>Bessen giftig</a:t>
            </a:r>
          </a:p>
          <a:p>
            <a:r>
              <a:rPr lang="nl-NL" dirty="0"/>
              <a:t>Voedingsbron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8194" name="Picture 2" descr="Sketch of Potato Solanum tuberosum - Lizzie Harper">
            <a:extLst>
              <a:ext uri="{FF2B5EF4-FFF2-40B4-BE49-F238E27FC236}">
                <a16:creationId xmlns:a16="http://schemas.microsoft.com/office/drawing/2014/main" id="{C4DDCA1B-8305-09E1-DF4A-6212070FE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24" y="1428679"/>
            <a:ext cx="3452941" cy="451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2DE2C73-DFA6-2AE2-4869-825BCED4F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7"/>
          <a:stretch/>
        </p:blipFill>
        <p:spPr bwMode="auto">
          <a:xfrm>
            <a:off x="5963484" y="1428679"/>
            <a:ext cx="5957117" cy="451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1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61" y="780785"/>
            <a:ext cx="3727007" cy="248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D15FA-1978-162A-D865-8A824121C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015" y="792832"/>
            <a:ext cx="3727007" cy="246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7F0D4B5-C079-C2DD-037E-3F72968C3E97}"/>
              </a:ext>
            </a:extLst>
          </p:cNvPr>
          <p:cNvSpPr txBox="1"/>
          <p:nvPr/>
        </p:nvSpPr>
        <p:spPr>
          <a:xfrm>
            <a:off x="1105961" y="259197"/>
            <a:ext cx="161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Zilverschurft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7DD55FB-6738-272D-72D4-949CEABE0F81}"/>
              </a:ext>
            </a:extLst>
          </p:cNvPr>
          <p:cNvSpPr txBox="1"/>
          <p:nvPr/>
        </p:nvSpPr>
        <p:spPr>
          <a:xfrm>
            <a:off x="6748878" y="315035"/>
            <a:ext cx="3002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tx1"/>
                </a:solidFill>
              </a:rPr>
              <a:t>Kringerigheid</a:t>
            </a:r>
            <a:r>
              <a:rPr lang="nl-NL" dirty="0">
                <a:solidFill>
                  <a:schemeClr val="tx1"/>
                </a:solidFill>
              </a:rPr>
              <a:t> – </a:t>
            </a:r>
            <a:r>
              <a:rPr lang="nl-NL" dirty="0" err="1">
                <a:solidFill>
                  <a:schemeClr val="tx1"/>
                </a:solidFill>
              </a:rPr>
              <a:t>Yntn</a:t>
            </a:r>
            <a:r>
              <a:rPr lang="nl-NL" dirty="0">
                <a:solidFill>
                  <a:schemeClr val="tx1"/>
                </a:solidFill>
              </a:rPr>
              <a:t> of TRV</a:t>
            </a:r>
            <a:endParaRPr lang="nl-NL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16AB549-48EF-6315-F7B4-07AEA8207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r="5284"/>
          <a:stretch/>
        </p:blipFill>
        <p:spPr bwMode="auto">
          <a:xfrm>
            <a:off x="6764968" y="4018251"/>
            <a:ext cx="3743099" cy="246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D63A45A-3918-E751-297A-3C56F9724A03}"/>
              </a:ext>
            </a:extLst>
          </p:cNvPr>
          <p:cNvSpPr txBox="1"/>
          <p:nvPr/>
        </p:nvSpPr>
        <p:spPr>
          <a:xfrm>
            <a:off x="1105961" y="3641027"/>
            <a:ext cx="3002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Phytophthora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EED955E-2140-9C1A-803D-C0AC68D3271D}"/>
              </a:ext>
            </a:extLst>
          </p:cNvPr>
          <p:cNvSpPr txBox="1"/>
          <p:nvPr/>
        </p:nvSpPr>
        <p:spPr>
          <a:xfrm>
            <a:off x="6773015" y="3648919"/>
            <a:ext cx="3002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Vorst</a:t>
            </a:r>
            <a:endParaRPr lang="nl-NL" dirty="0"/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9E2D719B-F7F3-418B-F324-45F672301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r="8166"/>
          <a:stretch/>
        </p:blipFill>
        <p:spPr bwMode="auto">
          <a:xfrm>
            <a:off x="1105961" y="4018251"/>
            <a:ext cx="3743099" cy="24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Aardappelziekte - Diana's mooie moestuin">
            <a:extLst>
              <a:ext uri="{FF2B5EF4-FFF2-40B4-BE49-F238E27FC236}">
                <a16:creationId xmlns:a16="http://schemas.microsoft.com/office/drawing/2014/main" id="{5B35F66A-FBAF-CBBE-5999-B87F1689B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28" y="2299757"/>
            <a:ext cx="5189220" cy="25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9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Geschiedenis aardappel en Phytophthora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B2096F-3664-F72E-C3DC-A6EAB008CAE7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Zuid-Amerika</a:t>
            </a:r>
          </a:p>
          <a:p>
            <a:r>
              <a:rPr lang="nl-NL" dirty="0"/>
              <a:t>Diego de </a:t>
            </a:r>
            <a:r>
              <a:rPr lang="nl-NL" dirty="0" err="1"/>
              <a:t>Amalya</a:t>
            </a:r>
            <a:endParaRPr lang="nl-NL" dirty="0"/>
          </a:p>
          <a:p>
            <a:r>
              <a:rPr lang="nl-NL" dirty="0"/>
              <a:t>Leiden</a:t>
            </a:r>
          </a:p>
          <a:p>
            <a:r>
              <a:rPr lang="nl-NL" dirty="0"/>
              <a:t>Monniken </a:t>
            </a:r>
          </a:p>
          <a:p>
            <a:r>
              <a:rPr lang="nl-NL" dirty="0"/>
              <a:t>Alles van één plant</a:t>
            </a:r>
          </a:p>
          <a:p>
            <a:r>
              <a:rPr lang="nl-NL" dirty="0"/>
              <a:t>1975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1270" name="Picture 6" descr="Agrico experimenteert met aardappelrassen in de Andes (CSR)">
            <a:extLst>
              <a:ext uri="{FF2B5EF4-FFF2-40B4-BE49-F238E27FC236}">
                <a16:creationId xmlns:a16="http://schemas.microsoft.com/office/drawing/2014/main" id="{E315CBC2-0147-1D69-F881-130A3384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53" y="1573954"/>
            <a:ext cx="6232593" cy="467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C2F0F84-3CCE-B158-750D-1041BBF85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3"/>
          <a:stretch/>
        </p:blipFill>
        <p:spPr bwMode="auto">
          <a:xfrm>
            <a:off x="3843060" y="1580879"/>
            <a:ext cx="7887980" cy="466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C50E5-E8F1-2AED-6240-4E9D6C9F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77821" cy="1320800"/>
          </a:xfrm>
        </p:spPr>
        <p:txBody>
          <a:bodyPr>
            <a:normAutofit fontScale="90000"/>
          </a:bodyPr>
          <a:lstStyle/>
          <a:p>
            <a:r>
              <a:rPr lang="en-US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Phytophthora infestans DE </a:t>
            </a:r>
            <a:r>
              <a:rPr lang="en-US" dirty="0" err="1">
                <a:solidFill>
                  <a:srgbClr val="FFFFFF"/>
                </a:solidFill>
                <a:latin typeface="Trebuchet MS" panose="020B0603020202020204" pitchFamily="34" charset="0"/>
              </a:rPr>
              <a:t>a</a:t>
            </a:r>
            <a:r>
              <a:rPr lang="en-US" b="0" i="0" u="none" strike="noStrike" dirty="0" err="1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ardappelziekte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	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</a:br>
            <a:endParaRPr lang="nl-N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32ED51D-87B2-1CF2-EAE5-DE7154C960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731672"/>
            <a:ext cx="10535260" cy="48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5057608-D8D5-E2ED-0CAE-A10110774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95" y="1731672"/>
            <a:ext cx="8392603" cy="484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62493-786C-4CE3-987B-4359E1E9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8456034" cy="877001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Niks doen tegen Phytophthora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1CAC75-867E-B550-C427-F39FCC8E8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3E64BA-4953-5C2C-5DCE-448C6E25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2"/>
          <a:stretch/>
        </p:blipFill>
        <p:spPr>
          <a:xfrm>
            <a:off x="0" y="2249676"/>
            <a:ext cx="12192000" cy="4429039"/>
          </a:xfrm>
          <a:prstGeom prst="rect">
            <a:avLst/>
          </a:prstGeom>
        </p:spPr>
      </p:pic>
      <p:pic>
        <p:nvPicPr>
          <p:cNvPr id="1038" name="Picture 14" descr="Phytophthora infestans' profiteert van natte zomer - Landbouwleven">
            <a:extLst>
              <a:ext uri="{FF2B5EF4-FFF2-40B4-BE49-F238E27FC236}">
                <a16:creationId xmlns:a16="http://schemas.microsoft.com/office/drawing/2014/main" id="{EC113555-F0F2-9453-64C6-A1341DFF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2" y="1765157"/>
            <a:ext cx="3600091" cy="20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ymptoms of infection by Phytophthora infestans on tomato. (a)... |  Download Scientific Diagram">
            <a:extLst>
              <a:ext uri="{FF2B5EF4-FFF2-40B4-BE49-F238E27FC236}">
                <a16:creationId xmlns:a16="http://schemas.microsoft.com/office/drawing/2014/main" id="{509DBA14-1D1E-A476-1179-C6213DAD6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866" y="3085648"/>
            <a:ext cx="3477800" cy="34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hytophthora infestans populations in Italy – Plant Pathology highlight. –  BSPP – The British Society for Plant Pathology">
            <a:extLst>
              <a:ext uri="{FF2B5EF4-FFF2-40B4-BE49-F238E27FC236}">
                <a16:creationId xmlns:a16="http://schemas.microsoft.com/office/drawing/2014/main" id="{9C5C75F9-AB84-38F9-1DB9-7F891151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7" y="4151614"/>
            <a:ext cx="3291921" cy="24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otato Late Blight – UW Vegetable Pathology – UW–Madison">
            <a:extLst>
              <a:ext uri="{FF2B5EF4-FFF2-40B4-BE49-F238E27FC236}">
                <a16:creationId xmlns:a16="http://schemas.microsoft.com/office/drawing/2014/main" id="{38F8CD33-1923-CFE4-6D9E-9C084C852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40" y="1695044"/>
            <a:ext cx="3254273" cy="21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ardappelziekte - Diana's mooie moestuin">
            <a:extLst>
              <a:ext uri="{FF2B5EF4-FFF2-40B4-BE49-F238E27FC236}">
                <a16:creationId xmlns:a16="http://schemas.microsoft.com/office/drawing/2014/main" id="{D6A90941-DC5E-5974-C1B7-CBB5B769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55" y="4619084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1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63C7C-2E15-BE1F-86BB-FDDB713B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Gevaar van Phytophthora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F8864B-B1EF-508C-715C-9F24B0CAD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5418666" cy="3880773"/>
          </a:xfrm>
        </p:spPr>
        <p:txBody>
          <a:bodyPr/>
          <a:lstStyle/>
          <a:p>
            <a:r>
              <a:rPr lang="nl-NL" dirty="0"/>
              <a:t>Verschillende Fysio's</a:t>
            </a:r>
          </a:p>
          <a:p>
            <a:r>
              <a:rPr lang="nl-NL" dirty="0"/>
              <a:t>Verschillende agressiviteit (</a:t>
            </a:r>
            <a:r>
              <a:rPr lang="nl-NL" dirty="0" err="1"/>
              <a:t>virulenties</a:t>
            </a:r>
            <a:r>
              <a:rPr lang="nl-NL" dirty="0"/>
              <a:t>)</a:t>
            </a:r>
          </a:p>
          <a:p>
            <a:r>
              <a:rPr lang="nl-NL" dirty="0"/>
              <a:t>Veredeld binnen een jaar</a:t>
            </a:r>
          </a:p>
          <a:p>
            <a:r>
              <a:rPr lang="nl-NL" dirty="0"/>
              <a:t>Rassen veredelen, ca. 10-15</a:t>
            </a:r>
          </a:p>
          <a:p>
            <a:r>
              <a:rPr lang="nl-NL" dirty="0"/>
              <a:t>Wilde soort, 30 jaar</a:t>
            </a:r>
          </a:p>
          <a:p>
            <a:r>
              <a:rPr lang="nl-NL" dirty="0" err="1"/>
              <a:t>Solanum</a:t>
            </a:r>
            <a:r>
              <a:rPr lang="nl-NL" dirty="0"/>
              <a:t> </a:t>
            </a:r>
            <a:r>
              <a:rPr lang="nl-NL" dirty="0" err="1"/>
              <a:t>bulbocastanum</a:t>
            </a:r>
            <a:r>
              <a:rPr lang="nl-NL" dirty="0"/>
              <a:t> (BLB2)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8E91EBB-E998-EA75-C2BB-BA738CAE5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576" y="3353900"/>
            <a:ext cx="5667985" cy="3280229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616CDD2-33A6-331E-EDC6-50ABDC7DB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3960" r="3739" b="6708"/>
          <a:stretch/>
        </p:blipFill>
        <p:spPr bwMode="auto">
          <a:xfrm>
            <a:off x="7654255" y="326933"/>
            <a:ext cx="2950119" cy="285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fbeelding met tekst&#10;&#10;Automatisch gegenereerde beschrijving">
            <a:extLst>
              <a:ext uri="{FF2B5EF4-FFF2-40B4-BE49-F238E27FC236}">
                <a16:creationId xmlns:a16="http://schemas.microsoft.com/office/drawing/2014/main" id="{1B3AC410-B3C5-6963-8D5E-7683EE318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51" y="326933"/>
            <a:ext cx="3362325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58A3826-09D0-4FCC-BB63-B3C76B85FE5E}"/>
              </a:ext>
            </a:extLst>
          </p:cNvPr>
          <p:cNvSpPr txBox="1"/>
          <p:nvPr/>
        </p:nvSpPr>
        <p:spPr>
          <a:xfrm>
            <a:off x="995197" y="6634129"/>
            <a:ext cx="1479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dirty="0"/>
              <a:t>Uit: presentatie JKI</a:t>
            </a:r>
          </a:p>
        </p:txBody>
      </p:sp>
    </p:spTree>
    <p:extLst>
      <p:ext uri="{BB962C8B-B14F-4D97-AF65-F5344CB8AC3E}">
        <p14:creationId xmlns:p14="http://schemas.microsoft.com/office/powerpoint/2010/main" val="249107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Aangepast 18">
      <a:dk1>
        <a:srgbClr val="7F6000"/>
      </a:dk1>
      <a:lt1>
        <a:sysClr val="window" lastClr="FFFFFF"/>
      </a:lt1>
      <a:dk2>
        <a:srgbClr val="F18D07"/>
      </a:dk2>
      <a:lt2>
        <a:srgbClr val="EBEBEB"/>
      </a:lt2>
      <a:accent1>
        <a:srgbClr val="88B027"/>
      </a:accent1>
      <a:accent2>
        <a:srgbClr val="2F1F15"/>
      </a:accent2>
      <a:accent3>
        <a:srgbClr val="F1A499"/>
      </a:accent3>
      <a:accent4>
        <a:srgbClr val="FFC000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4101</TotalTime>
  <Words>184</Words>
  <Application>Microsoft Office PowerPoint</Application>
  <PresentationFormat>Breedbeeld</PresentationFormat>
  <Paragraphs>68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De aardappel en Phytophthora </vt:lpstr>
      <vt:lpstr>Introductie</vt:lpstr>
      <vt:lpstr>Nachtschadefamilie.</vt:lpstr>
      <vt:lpstr>Solanum Tuberosum</vt:lpstr>
      <vt:lpstr>PowerPoint-presentatie</vt:lpstr>
      <vt:lpstr>Geschiedenis aardappel en Phytophthora</vt:lpstr>
      <vt:lpstr>Phytophthora infestans DE aardappelziekte  </vt:lpstr>
      <vt:lpstr>Niks doen tegen Phytophthora </vt:lpstr>
      <vt:lpstr>Gevaar van Phytophthora</vt:lpstr>
      <vt:lpstr>Maatregelen tegen Phytophthora</vt:lpstr>
      <vt:lpstr>Wat is de oplossing?</vt:lpstr>
      <vt:lpstr>PowerPoint-presentatie</vt:lpstr>
      <vt:lpstr>Nieuwe rassen 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Marcel Geersing</dc:creator>
  <cp:lastModifiedBy>Marcel Geersing</cp:lastModifiedBy>
  <cp:revision>97</cp:revision>
  <dcterms:created xsi:type="dcterms:W3CDTF">2022-03-15T08:47:00Z</dcterms:created>
  <dcterms:modified xsi:type="dcterms:W3CDTF">2025-03-05T13:23:26Z</dcterms:modified>
</cp:coreProperties>
</file>